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58" r:id="rId2"/>
  </p:sldIdLst>
  <p:sldSz cx="10693400" cy="15119350"/>
  <p:notesSz cx="6802438" cy="9934575"/>
  <p:embeddedFontLst>
    <p:embeddedFont>
      <p:font typeface="맑은 고딕" panose="020B0503020000020004" pitchFamily="50" charset="-127"/>
      <p:regular r:id="rId3"/>
      <p:bold r:id="rId4"/>
    </p:embeddedFont>
    <p:embeddedFont>
      <p:font typeface="Tw Cen MT" panose="020B0602020104020603" pitchFamily="34" charset="0"/>
      <p:regular r:id="rId5"/>
      <p:bold r:id="rId6"/>
      <p:italic r:id="rId7"/>
      <p:boldItalic r:id="rId8"/>
    </p:embeddedFont>
    <p:embeddedFont>
      <p:font typeface="이화체" panose="02000300000000000000" pitchFamily="2" charset="-127"/>
      <p:regular r:id="rId9"/>
    </p:embeddedFont>
    <p:embeddedFont>
      <p:font typeface="Wingdings 3" panose="05040102010807070707" pitchFamily="18" charset="2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9D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53" d="100"/>
          <a:sy n="53" d="100"/>
        </p:scale>
        <p:origin x="27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9602673" y="6148536"/>
            <a:ext cx="1090727" cy="2217505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0" y="4697078"/>
            <a:ext cx="9891395" cy="2015913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2919298" y="0"/>
            <a:ext cx="1999666" cy="520105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61487" cy="52010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897" y="6874265"/>
            <a:ext cx="9100083" cy="3240861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1069299" rtl="0" eaLnBrk="1" latinLnBrk="0" hangingPunct="1">
              <a:spcBef>
                <a:spcPct val="0"/>
              </a:spcBef>
              <a:buNone/>
              <a:defRPr lang="en-US" sz="5613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01056"/>
            <a:ext cx="9602673" cy="151193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339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41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527850"/>
            <a:ext cx="8996623" cy="997807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94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1972166" y="6118005"/>
            <a:ext cx="14373462" cy="2117293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7663603" y="13526778"/>
            <a:ext cx="1154887" cy="159257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10064450" y="3040967"/>
            <a:ext cx="630911" cy="3225461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10062489" y="0"/>
            <a:ext cx="630911" cy="403182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05597" y="605473"/>
            <a:ext cx="1956892" cy="129018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605476"/>
            <a:ext cx="7399833" cy="129004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25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20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6266" y="6712991"/>
            <a:ext cx="5485714" cy="163289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80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9602673" y="6148536"/>
            <a:ext cx="1090727" cy="2217505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0" y="4697078"/>
            <a:ext cx="9891395" cy="2015913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2919298" y="0"/>
            <a:ext cx="1999666" cy="520105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61487" cy="588646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4670" y="8406358"/>
            <a:ext cx="9089390" cy="2519892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1069299" rtl="0" eaLnBrk="1" latinLnBrk="0" hangingPunct="1">
              <a:spcBef>
                <a:spcPct val="0"/>
              </a:spcBef>
              <a:buNone/>
              <a:defRPr lang="en-US" sz="5145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3699425"/>
            <a:ext cx="4722918" cy="9978072"/>
          </a:xfrm>
        </p:spPr>
        <p:txBody>
          <a:bodyPr/>
          <a:lstStyle>
            <a:lvl1pPr>
              <a:defRPr sz="3274"/>
            </a:lvl1pPr>
            <a:lvl2pPr>
              <a:defRPr sz="2807"/>
            </a:lvl2pPr>
            <a:lvl3pPr>
              <a:defRPr sz="2339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3699425"/>
            <a:ext cx="4722918" cy="9978072"/>
          </a:xfrm>
        </p:spPr>
        <p:txBody>
          <a:bodyPr/>
          <a:lstStyle>
            <a:lvl1pPr>
              <a:defRPr sz="3274"/>
            </a:lvl1pPr>
            <a:lvl2pPr>
              <a:defRPr sz="2807"/>
            </a:lvl2pPr>
            <a:lvl3pPr>
              <a:defRPr sz="2339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60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34670" y="3588326"/>
            <a:ext cx="4724775" cy="1410438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807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marL="0" lv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5039783"/>
            <a:ext cx="4724775" cy="8711127"/>
          </a:xfrm>
        </p:spPr>
        <p:txBody>
          <a:bodyPr/>
          <a:lstStyle>
            <a:lvl1pPr>
              <a:defRPr sz="2807"/>
            </a:lvl1pPr>
            <a:lvl2pPr>
              <a:defRPr sz="2339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5432099" y="3588326"/>
            <a:ext cx="4726631" cy="1410438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807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marL="0" lv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5039783"/>
            <a:ext cx="4726631" cy="8711127"/>
          </a:xfrm>
        </p:spPr>
        <p:txBody>
          <a:bodyPr/>
          <a:lstStyle>
            <a:lvl1pPr>
              <a:defRPr sz="2807"/>
            </a:lvl1pPr>
            <a:lvl2pPr>
              <a:defRPr sz="2339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01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333144"/>
            <a:ext cx="10693400" cy="78620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0693400" cy="665251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844444" cy="1169230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1668170" y="0"/>
            <a:ext cx="1839265" cy="967638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1069299" rtl="0" eaLnBrk="1" latinLnBrk="0" hangingPunct="1">
              <a:spcBef>
                <a:spcPct val="0"/>
              </a:spcBef>
              <a:buNone/>
              <a:defRPr lang="en-US" sz="5145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88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14333144"/>
            <a:ext cx="10693400" cy="78620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0693400" cy="665251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52882" cy="1511935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844444" cy="1169230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5" name="Rectangle 14"/>
          <p:cNvSpPr/>
          <p:nvPr/>
        </p:nvSpPr>
        <p:spPr bwMode="gray">
          <a:xfrm>
            <a:off x="1668170" y="0"/>
            <a:ext cx="1839265" cy="967638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6" name="Rectangle 15"/>
          <p:cNvSpPr/>
          <p:nvPr/>
        </p:nvSpPr>
        <p:spPr bwMode="gray">
          <a:xfrm>
            <a:off x="10340518" y="0"/>
            <a:ext cx="352882" cy="1511935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4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69" y="1209548"/>
            <a:ext cx="9003843" cy="2056232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1069299" rtl="0" eaLnBrk="1" latinLnBrk="0" hangingPunct="1">
              <a:spcBef>
                <a:spcPct val="0"/>
              </a:spcBef>
              <a:buNone/>
              <a:defRPr lang="en-US" sz="3742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4252" y="3628644"/>
            <a:ext cx="3293567" cy="987797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3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marL="0" lv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34670" y="3628644"/>
            <a:ext cx="5614035" cy="98779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600" y="1451458"/>
            <a:ext cx="6416040" cy="1814322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1069299" rtl="0" eaLnBrk="1" latinLnBrk="0" hangingPunct="1">
              <a:spcBef>
                <a:spcPct val="0"/>
              </a:spcBef>
              <a:buNone/>
              <a:defRPr lang="en-US" sz="3274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095906" y="3568167"/>
            <a:ext cx="6416040" cy="8023335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742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3274"/>
            </a:lvl2pPr>
            <a:lvl3pPr marL="1069299" indent="0">
              <a:buNone/>
              <a:defRPr sz="2807"/>
            </a:lvl3pPr>
            <a:lvl4pPr marL="1603949" indent="0">
              <a:buNone/>
              <a:defRPr sz="2339"/>
            </a:lvl4pPr>
            <a:lvl5pPr marL="2138599" indent="0">
              <a:buNone/>
              <a:defRPr sz="2339"/>
            </a:lvl5pPr>
            <a:lvl6pPr marL="2673248" indent="0">
              <a:buNone/>
              <a:defRPr sz="2339"/>
            </a:lvl6pPr>
            <a:lvl7pPr marL="3207898" indent="0">
              <a:buNone/>
              <a:defRPr sz="2339"/>
            </a:lvl7pPr>
            <a:lvl8pPr marL="3742548" indent="0">
              <a:buNone/>
              <a:defRPr sz="2339"/>
            </a:lvl8pPr>
            <a:lvl9pPr marL="4277197" indent="0">
              <a:buNone/>
              <a:defRPr sz="2339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06" y="11934207"/>
            <a:ext cx="6416040" cy="2177186"/>
          </a:xfrm>
        </p:spPr>
        <p:txBody>
          <a:bodyPr/>
          <a:lstStyle>
            <a:lvl1pPr marL="0" indent="0">
              <a:buNone/>
              <a:defRPr sz="1637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0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887002"/>
            <a:ext cx="10158730" cy="241909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9549206" y="2197346"/>
            <a:ext cx="1144194" cy="1975595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2085213" y="0"/>
            <a:ext cx="2277694" cy="1189389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844444" cy="11893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1189389"/>
            <a:ext cx="9624060" cy="211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527850"/>
            <a:ext cx="9624060" cy="997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14413780"/>
            <a:ext cx="2495127" cy="544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319E-CAB3-4C47-BF77-7CA2AFD24310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65163" y="14413780"/>
            <a:ext cx="3386243" cy="544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95572" y="14413780"/>
            <a:ext cx="2495127" cy="544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31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069299" rtl="0" eaLnBrk="1" latinLnBrk="1" hangingPunct="1">
        <a:spcBef>
          <a:spcPct val="0"/>
        </a:spcBef>
        <a:buNone/>
        <a:defRPr sz="5145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400987" indent="-400987" algn="l" defTabSz="1069299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742" kern="1200">
          <a:solidFill>
            <a:schemeClr val="tx1"/>
          </a:solidFill>
          <a:latin typeface="+mn-lt"/>
          <a:ea typeface="+mn-ea"/>
          <a:cs typeface="+mn-cs"/>
        </a:defRPr>
      </a:lvl1pPr>
      <a:lvl2pPr marL="868806" indent="-334156" algn="l" defTabSz="1069299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3274" kern="1200">
          <a:solidFill>
            <a:schemeClr val="tx1"/>
          </a:solidFill>
          <a:latin typeface="+mn-lt"/>
          <a:ea typeface="+mn-ea"/>
          <a:cs typeface="+mn-cs"/>
        </a:defRPr>
      </a:lvl2pPr>
      <a:lvl3pPr marL="1336624" indent="-267325" algn="l" defTabSz="1069299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1871274" indent="-267325" algn="l" defTabSz="1069299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339" kern="1200">
          <a:solidFill>
            <a:schemeClr val="tx1"/>
          </a:solidFill>
          <a:latin typeface="+mn-lt"/>
          <a:ea typeface="+mn-ea"/>
          <a:cs typeface="+mn-cs"/>
        </a:defRPr>
      </a:lvl4pPr>
      <a:lvl5pPr marL="2405924" indent="-267325" algn="l" defTabSz="1069299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339" kern="1200">
          <a:solidFill>
            <a:schemeClr val="tx1"/>
          </a:solidFill>
          <a:latin typeface="+mn-lt"/>
          <a:ea typeface="+mn-ea"/>
          <a:cs typeface="+mn-cs"/>
        </a:defRPr>
      </a:lvl5pPr>
      <a:lvl6pPr marL="2940573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6pPr>
      <a:lvl7pPr marL="3475223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7pPr>
      <a:lvl8pPr marL="4009873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8pPr>
      <a:lvl9pPr marL="4544522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99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49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99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48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98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548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97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533401"/>
            <a:ext cx="9624060" cy="2772698"/>
          </a:xfrm>
        </p:spPr>
        <p:txBody>
          <a:bodyPr>
            <a:normAutofit/>
          </a:bodyPr>
          <a:lstStyle/>
          <a:p>
            <a:r>
              <a:rPr lang="en-US" altLang="ko-KR" sz="5400" b="1" spc="-1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2019</a:t>
            </a:r>
            <a:r>
              <a:rPr lang="ko-KR" altLang="en-US" sz="5400" b="1" spc="-100" smtClean="0">
                <a:latin typeface="이화체" panose="02000300000000000000" pitchFamily="2" charset="-127"/>
                <a:ea typeface="이화체" panose="02000300000000000000" pitchFamily="2" charset="-127"/>
              </a:rPr>
              <a:t>학년도 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2</a:t>
            </a:r>
            <a:r>
              <a:rPr lang="ko-KR" altLang="en-US" sz="5400" b="1" spc="-100" smtClean="0">
                <a:latin typeface="이화체" panose="02000300000000000000" pitchFamily="2" charset="-127"/>
                <a:ea typeface="이화체" panose="02000300000000000000" pitchFamily="2" charset="-127"/>
              </a:rPr>
              <a:t>학기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/>
            </a:r>
            <a:b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</a:br>
            <a:r>
              <a:rPr lang="ko-KR" altLang="en-US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전공연계 </a:t>
            </a:r>
            <a:r>
              <a:rPr lang="ko-KR" altLang="en-US" sz="5400" b="1" spc="-1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및 봉사 소모임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b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</a:br>
            <a:r>
              <a:rPr lang="ko-KR" altLang="en-US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봉사활동 프로그램 공모전</a:t>
            </a:r>
            <a:endParaRPr lang="ko-KR" altLang="en-US" dirty="0">
              <a:latin typeface="이화체" panose="02000300000000000000" pitchFamily="2" charset="-127"/>
              <a:ea typeface="이화체" panose="0200030000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654" y="3806190"/>
            <a:ext cx="9752076" cy="10763250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1.</a:t>
            </a: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사업목적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None/>
            </a:pP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사회봉사팀에서는 전공연계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및 봉사 소모임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의 활발한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봉사활동을 지원하기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위하여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아래와 같이 봉사활동 프로그램 공모사업을 실시하고자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함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2.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주요내용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지원자격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: </a:t>
            </a:r>
            <a:r>
              <a:rPr lang="ko-KR" altLang="en-US" sz="2000" dirty="0" smtClean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학부 재학생</a:t>
            </a:r>
            <a:r>
              <a:rPr lang="en-US" altLang="ko-KR" sz="2000" dirty="0" smtClean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5</a:t>
            </a:r>
            <a:r>
              <a:rPr lang="ko-KR" altLang="en-US" sz="2000" dirty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인 이상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으로 구성된 전공연계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및 봉사 소모임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사업기간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: 2019</a:t>
            </a:r>
            <a:r>
              <a:rPr lang="ko-KR" altLang="en-US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년 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ko-KR" altLang="en-US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월 </a:t>
            </a:r>
            <a:r>
              <a:rPr lang="en-US" altLang="ko-KR" sz="200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~ </a:t>
            </a:r>
            <a:r>
              <a:rPr lang="en-US" altLang="ko-KR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2020</a:t>
            </a:r>
            <a:r>
              <a:rPr lang="ko-KR" altLang="en-US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년 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</a:t>
            </a:r>
            <a:r>
              <a:rPr lang="ko-KR" altLang="en-US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월까지</a:t>
            </a:r>
            <a:r>
              <a:rPr lang="en-US" altLang="ko-KR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endParaRPr lang="en-US" altLang="ko-KR" sz="2000" dirty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국내 봉사활동 프로그램을 대상으로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하며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,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봉사활동영역에는 제한을 두지 않음</a:t>
            </a:r>
            <a:endParaRPr lang="en-US" altLang="ko-KR" sz="2000" dirty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선정된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팀에 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100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만원 이내에서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차등지원</a:t>
            </a:r>
            <a:endParaRPr lang="en-US" altLang="ko-KR" sz="1000" dirty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3.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신청방법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전공연계 </a:t>
            </a:r>
            <a:r>
              <a:rPr lang="ko-KR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및 봉사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소모임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대표 학생이 첨부된 신청서류 작성 후 제출</a:t>
            </a:r>
            <a:endParaRPr lang="en-US" altLang="ko-K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</a:t>
            </a:r>
            <a:r>
              <a:rPr lang="en-US" altLang="ko-KR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(2019</a:t>
            </a:r>
            <a:r>
              <a:rPr lang="ko-KR" altLang="en-US" sz="1600" u="sng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학년도 </a:t>
            </a: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</a:t>
            </a:r>
            <a:r>
              <a:rPr lang="ko-KR" altLang="en-US" sz="1600" u="sng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학기 </a:t>
            </a:r>
            <a:r>
              <a:rPr lang="ko-KR" altLang="en-US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학부 재학생에 한함</a:t>
            </a: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endParaRPr lang="en-US" altLang="ko-KR" sz="16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사회봉사팀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학생문화관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107-1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호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으로 신청서류 직접 제출 및</a:t>
            </a:r>
            <a:endParaRPr lang="en-US" altLang="ko-K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사회봉사팀 이메일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(sscenter@ewha.ac.kr)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로 해당 파일 송부</a:t>
            </a:r>
            <a:endParaRPr lang="en-US" altLang="ko-KR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4.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추진일정</a:t>
            </a:r>
            <a:endParaRPr lang="en-US" altLang="ko-KR" sz="2400" b="1" dirty="0" smtClean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신청기간</a:t>
            </a:r>
            <a:endParaRPr lang="en-US" altLang="ko-KR" sz="2100" b="1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: 2019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 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 3(</a:t>
            </a:r>
            <a:r>
              <a:rPr lang="ko-K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화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~ 2019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</a:t>
            </a:r>
            <a:r>
              <a:rPr lang="ko-KR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</a:t>
            </a:r>
            <a:r>
              <a:rPr lang="ko-KR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20(</a:t>
            </a:r>
            <a:r>
              <a:rPr lang="ko-KR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금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16:00 </a:t>
            </a:r>
            <a:endParaRPr lang="en-US" altLang="ko-KR" sz="2000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선정결과</a:t>
            </a:r>
            <a:r>
              <a:rPr lang="ko-KR" altLang="en-U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발표</a:t>
            </a:r>
            <a:endParaRPr lang="en-US" altLang="ko-KR" sz="2100" b="1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: 2019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</a:t>
            </a:r>
            <a:r>
              <a:rPr lang="ko-KR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 27(</a:t>
            </a:r>
            <a:r>
              <a:rPr lang="ko-K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금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사회봉사팀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홈페이지 발표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(http://volunteer.ewha.ac.kr)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예정</a:t>
            </a:r>
            <a:endParaRPr lang="en-US" altLang="ko-KR" sz="2000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결과보고서 </a:t>
            </a:r>
            <a:r>
              <a:rPr lang="ko-KR" altLang="en-U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제출</a:t>
            </a:r>
            <a:endParaRPr lang="en-US" altLang="ko-KR" sz="2100" b="1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: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프로그램 종료 후 일주일 </a:t>
            </a:r>
            <a:r>
              <a:rPr lang="ko-KR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이내 </a:t>
            </a:r>
            <a:r>
              <a:rPr lang="en-US" altLang="ko-KR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(3</a:t>
            </a:r>
            <a:r>
              <a:rPr lang="ko-KR" alt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월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초 예정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endParaRPr lang="en-US" altLang="ko-K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5.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문의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ko-KR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사회봉사팀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(02-3277-2825, 2827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endParaRPr lang="en-US" altLang="ko-KR" sz="2000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698928"/>
      </p:ext>
    </p:extLst>
  </p:cSld>
  <p:clrMapOvr>
    <a:masterClrMapping/>
  </p:clrMapOvr>
</p:sld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TM10237555[[fn=심플 테마]]</Template>
  <TotalTime>54</TotalTime>
  <Words>193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Wingdings</vt:lpstr>
      <vt:lpstr>Arial</vt:lpstr>
      <vt:lpstr>Tw Cen MT</vt:lpstr>
      <vt:lpstr>이화체</vt:lpstr>
      <vt:lpstr>Wingdings 3</vt:lpstr>
      <vt:lpstr>New_Simple01</vt:lpstr>
      <vt:lpstr>2019학년도 2학기 전공연계 및 봉사 소모임(동아리)  봉사활동 프로그램 공모전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2018학년도 전공연계 소모임(동아리)  봉사활동 프로그램 공모전</dc:title>
  <dc:creator>ewha</dc:creator>
  <cp:lastModifiedBy>user</cp:lastModifiedBy>
  <cp:revision>24</cp:revision>
  <cp:lastPrinted>2018-03-14T06:06:56Z</cp:lastPrinted>
  <dcterms:created xsi:type="dcterms:W3CDTF">2018-03-14T05:54:49Z</dcterms:created>
  <dcterms:modified xsi:type="dcterms:W3CDTF">2019-09-16T01:47:23Z</dcterms:modified>
</cp:coreProperties>
</file>